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4B4A1B9-1929-4C80-8979-ADBA20AA09D8}"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4A1B9-1929-4C80-8979-ADBA20AA09D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4B4A1B9-1929-4C80-8979-ADBA20AA09D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4A1B9-1929-4C80-8979-ADBA20AA09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D38C410-A82C-4E21-B4C1-0D50645A7161}"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4A1B9-1929-4C80-8979-ADBA20AA09D8}"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D38C410-A82C-4E21-B4C1-0D50645A7161}" type="datetimeFigureOut">
              <a:rPr lang="en-US" smtClean="0"/>
              <a:pPr/>
              <a:t>2/15/2011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4B4A1B9-1929-4C80-8979-ADBA20AA09D8}"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Week </a:t>
            </a:r>
            <a:r>
              <a:rPr lang="en-US" dirty="0" smtClean="0"/>
              <a:t>Four</a:t>
            </a:r>
            <a:endParaRPr lang="en-US" dirty="0"/>
          </a:p>
        </p:txBody>
      </p:sp>
      <p:sp>
        <p:nvSpPr>
          <p:cNvPr id="3" name="Subtitle 2"/>
          <p:cNvSpPr>
            <a:spLocks noGrp="1"/>
          </p:cNvSpPr>
          <p:nvPr>
            <p:ph type="subTitle" idx="1"/>
          </p:nvPr>
        </p:nvSpPr>
        <p:spPr/>
        <p:txBody>
          <a:bodyPr/>
          <a:lstStyle/>
          <a:p>
            <a:r>
              <a:rPr lang="en-US" dirty="0" smtClean="0"/>
              <a:t>Lit Terms</a:t>
            </a:r>
            <a:endParaRPr lang="en-US" dirty="0"/>
          </a:p>
        </p:txBody>
      </p:sp>
      <p:pic>
        <p:nvPicPr>
          <p:cNvPr id="2050" name="Picture 2" descr="http://www.picturesofcats4you.com/wp-content/uploads/2008/07/funny-cats-wallpaper-gallery-12.jpg"/>
          <p:cNvPicPr>
            <a:picLocks noChangeAspect="1" noChangeArrowheads="1"/>
          </p:cNvPicPr>
          <p:nvPr/>
        </p:nvPicPr>
        <p:blipFill>
          <a:blip r:embed="rId2" cstate="print"/>
          <a:srcRect/>
          <a:stretch>
            <a:fillRect/>
          </a:stretch>
        </p:blipFill>
        <p:spPr bwMode="auto">
          <a:xfrm>
            <a:off x="3352800" y="2286000"/>
            <a:ext cx="5495925" cy="41243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Simile</a:t>
            </a:r>
            <a:endParaRPr lang="en-US" dirty="0"/>
          </a:p>
        </p:txBody>
      </p:sp>
      <p:sp>
        <p:nvSpPr>
          <p:cNvPr id="3" name="Content Placeholder 2"/>
          <p:cNvSpPr>
            <a:spLocks noGrp="1"/>
          </p:cNvSpPr>
          <p:nvPr>
            <p:ph idx="1"/>
          </p:nvPr>
        </p:nvSpPr>
        <p:spPr>
          <a:xfrm>
            <a:off x="1435608" y="1447800"/>
            <a:ext cx="7498080" cy="1828800"/>
          </a:xfrm>
        </p:spPr>
        <p:txBody>
          <a:bodyPr/>
          <a:lstStyle/>
          <a:p>
            <a:r>
              <a:rPr lang="en-US" dirty="0" smtClean="0"/>
              <a:t>LIKE a metaphor, compares two unlike things.</a:t>
            </a:r>
          </a:p>
          <a:p>
            <a:r>
              <a:rPr lang="en-US" dirty="0" smtClean="0">
                <a:solidFill>
                  <a:srgbClr val="FF0000"/>
                </a:solidFill>
              </a:rPr>
              <a:t>Uses</a:t>
            </a:r>
            <a:r>
              <a:rPr lang="en-US" dirty="0" smtClean="0"/>
              <a:t> the words </a:t>
            </a:r>
            <a:r>
              <a:rPr lang="en-US" dirty="0" smtClean="0">
                <a:solidFill>
                  <a:srgbClr val="FF0000"/>
                </a:solidFill>
              </a:rPr>
              <a:t>like </a:t>
            </a:r>
            <a:r>
              <a:rPr lang="en-US" dirty="0" smtClean="0"/>
              <a:t>and</a:t>
            </a:r>
            <a:r>
              <a:rPr lang="en-US" dirty="0" smtClean="0">
                <a:solidFill>
                  <a:srgbClr val="FF0000"/>
                </a:solidFill>
              </a:rPr>
              <a:t> as</a:t>
            </a:r>
            <a:r>
              <a:rPr lang="en-US" dirty="0" smtClean="0"/>
              <a:t>.</a:t>
            </a:r>
            <a:endParaRPr lang="en-US" dirty="0" smtClean="0"/>
          </a:p>
          <a:p>
            <a:pPr>
              <a:buNone/>
            </a:pPr>
            <a:endParaRPr lang="en-US" i="1" dirty="0" smtClean="0"/>
          </a:p>
        </p:txBody>
      </p:sp>
      <p:sp>
        <p:nvSpPr>
          <p:cNvPr id="5" name="TextBox 4"/>
          <p:cNvSpPr txBox="1"/>
          <p:nvPr/>
        </p:nvSpPr>
        <p:spPr>
          <a:xfrm>
            <a:off x="1295400" y="4038600"/>
            <a:ext cx="4572000" cy="2092881"/>
          </a:xfrm>
          <a:prstGeom prst="rect">
            <a:avLst/>
          </a:prstGeom>
          <a:noFill/>
        </p:spPr>
        <p:txBody>
          <a:bodyPr wrap="square" rtlCol="0">
            <a:spAutoFit/>
          </a:bodyPr>
          <a:lstStyle/>
          <a:p>
            <a:pPr marL="0" lvl="1"/>
            <a:r>
              <a:rPr lang="en-US" sz="2800" dirty="0" smtClean="0"/>
              <a:t>Examples: </a:t>
            </a:r>
          </a:p>
          <a:p>
            <a:pPr marL="0" lvl="1">
              <a:buFontTx/>
              <a:buChar char="-"/>
            </a:pPr>
            <a:r>
              <a:rPr lang="en-US" sz="2800" dirty="0" smtClean="0"/>
              <a:t> </a:t>
            </a:r>
            <a:r>
              <a:rPr lang="en-US" sz="2800" dirty="0" err="1" smtClean="0"/>
              <a:t>Brrr</a:t>
            </a:r>
            <a:r>
              <a:rPr lang="en-US" sz="2800" dirty="0" smtClean="0"/>
              <a:t>! It’s as cold as a polar bear’s nose.</a:t>
            </a:r>
          </a:p>
          <a:p>
            <a:pPr marL="0" lvl="1">
              <a:buFontTx/>
              <a:buChar char="-"/>
            </a:pPr>
            <a:r>
              <a:rPr lang="en-US" sz="2800" dirty="0" smtClean="0"/>
              <a:t> He swims like a fish.</a:t>
            </a:r>
            <a:endParaRPr lang="en-US" sz="2800" dirty="0" smtClean="0"/>
          </a:p>
          <a:p>
            <a:endParaRPr lang="en-US" dirty="0"/>
          </a:p>
        </p:txBody>
      </p:sp>
      <p:pic>
        <p:nvPicPr>
          <p:cNvPr id="1026" name="Picture 2" descr="http://rlv.zcache.com/krw_swim_like_a_fish_tshirt-p235194916314170221y7lw_400.jpg"/>
          <p:cNvPicPr>
            <a:picLocks noChangeAspect="1" noChangeArrowheads="1"/>
          </p:cNvPicPr>
          <p:nvPr/>
        </p:nvPicPr>
        <p:blipFill>
          <a:blip r:embed="rId2" cstate="print"/>
          <a:srcRect/>
          <a:stretch>
            <a:fillRect/>
          </a:stretch>
        </p:blipFill>
        <p:spPr bwMode="auto">
          <a:xfrm>
            <a:off x="5334000" y="3048000"/>
            <a:ext cx="3810000" cy="3810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a:t>
            </a:r>
            <a:endParaRPr lang="en-US" dirty="0"/>
          </a:p>
        </p:txBody>
      </p:sp>
      <p:sp>
        <p:nvSpPr>
          <p:cNvPr id="3" name="Content Placeholder 2"/>
          <p:cNvSpPr>
            <a:spLocks noGrp="1"/>
          </p:cNvSpPr>
          <p:nvPr>
            <p:ph idx="1"/>
          </p:nvPr>
        </p:nvSpPr>
        <p:spPr>
          <a:xfrm>
            <a:off x="1435608" y="1447800"/>
            <a:ext cx="5727192" cy="4800600"/>
          </a:xfrm>
        </p:spPr>
        <p:txBody>
          <a:bodyPr/>
          <a:lstStyle/>
          <a:p>
            <a:r>
              <a:rPr lang="en-US" dirty="0" smtClean="0"/>
              <a:t>The </a:t>
            </a:r>
            <a:r>
              <a:rPr lang="en-US" dirty="0" smtClean="0">
                <a:solidFill>
                  <a:srgbClr val="FF0000"/>
                </a:solidFill>
              </a:rPr>
              <a:t>person</a:t>
            </a:r>
            <a:r>
              <a:rPr lang="en-US" dirty="0" smtClean="0"/>
              <a:t> whose life story is told in a </a:t>
            </a:r>
            <a:r>
              <a:rPr lang="en-US" dirty="0" smtClean="0">
                <a:solidFill>
                  <a:srgbClr val="00B0F0"/>
                </a:solidFill>
              </a:rPr>
              <a:t>biography or autobiography.</a:t>
            </a:r>
          </a:p>
          <a:p>
            <a:endParaRPr lang="en-US" dirty="0">
              <a:solidFill>
                <a:srgbClr val="00B0F0"/>
              </a:solidFill>
            </a:endParaRPr>
          </a:p>
        </p:txBody>
      </p:sp>
      <p:sp>
        <p:nvSpPr>
          <p:cNvPr id="4" name="TextBox 3"/>
          <p:cNvSpPr txBox="1"/>
          <p:nvPr/>
        </p:nvSpPr>
        <p:spPr>
          <a:xfrm>
            <a:off x="1143000" y="3472458"/>
            <a:ext cx="4572000" cy="3385542"/>
          </a:xfrm>
          <a:prstGeom prst="rect">
            <a:avLst/>
          </a:prstGeom>
          <a:noFill/>
        </p:spPr>
        <p:txBody>
          <a:bodyPr wrap="square" rtlCol="0">
            <a:spAutoFit/>
          </a:bodyPr>
          <a:lstStyle/>
          <a:p>
            <a:pPr marL="0" lvl="1"/>
            <a:r>
              <a:rPr lang="en-US" sz="2800" dirty="0" smtClean="0"/>
              <a:t>Examples: </a:t>
            </a:r>
          </a:p>
          <a:p>
            <a:pPr marL="0" lvl="1">
              <a:buFontTx/>
              <a:buChar char="-"/>
            </a:pPr>
            <a:r>
              <a:rPr lang="en-US" sz="2800" dirty="0" smtClean="0"/>
              <a:t> The subject of </a:t>
            </a:r>
            <a:r>
              <a:rPr lang="en-US" sz="2800" u="sng" dirty="0" smtClean="0"/>
              <a:t>Decision Points</a:t>
            </a:r>
            <a:r>
              <a:rPr lang="en-US" sz="2800" dirty="0" smtClean="0"/>
              <a:t> is former President Bush.</a:t>
            </a:r>
          </a:p>
          <a:p>
            <a:pPr marL="0" lvl="1">
              <a:buFontTx/>
              <a:buChar char="-"/>
            </a:pPr>
            <a:r>
              <a:rPr lang="en-US" sz="2800" dirty="0" smtClean="0"/>
              <a:t>The subject of </a:t>
            </a:r>
            <a:r>
              <a:rPr lang="en-US" sz="2800" u="sng" dirty="0" smtClean="0"/>
              <a:t>The Audacity of Hope</a:t>
            </a:r>
            <a:r>
              <a:rPr lang="en-US" sz="2800" dirty="0" smtClean="0"/>
              <a:t> is current President Obama</a:t>
            </a:r>
            <a:endParaRPr lang="en-US" sz="2800" dirty="0" smtClean="0"/>
          </a:p>
          <a:p>
            <a:endParaRPr lang="en-US" dirty="0"/>
          </a:p>
        </p:txBody>
      </p:sp>
      <p:pic>
        <p:nvPicPr>
          <p:cNvPr id="15362" name="Picture 2" descr="http://weblogs.baltimoresun.com/entertainment/books/blog/geroge%20bush%20decision%20points.jpg"/>
          <p:cNvPicPr>
            <a:picLocks noChangeAspect="1" noChangeArrowheads="1"/>
          </p:cNvPicPr>
          <p:nvPr/>
        </p:nvPicPr>
        <p:blipFill>
          <a:blip r:embed="rId2" cstate="print"/>
          <a:srcRect/>
          <a:stretch>
            <a:fillRect/>
          </a:stretch>
        </p:blipFill>
        <p:spPr bwMode="auto">
          <a:xfrm>
            <a:off x="6934200" y="685800"/>
            <a:ext cx="1972841" cy="2997200"/>
          </a:xfrm>
          <a:prstGeom prst="rect">
            <a:avLst/>
          </a:prstGeom>
          <a:noFill/>
        </p:spPr>
      </p:pic>
      <p:pic>
        <p:nvPicPr>
          <p:cNvPr id="15364" name="Picture 4" descr="http://www.audiobooksonline.com/media/The-Audacity-of-Hope-Barack-Obama-Grammy-Winner-abridged-compact-discs-Random-House-Audiobooks.jpg"/>
          <p:cNvPicPr>
            <a:picLocks noChangeAspect="1" noChangeArrowheads="1"/>
          </p:cNvPicPr>
          <p:nvPr/>
        </p:nvPicPr>
        <p:blipFill>
          <a:blip r:embed="rId3" cstate="print"/>
          <a:srcRect/>
          <a:stretch>
            <a:fillRect/>
          </a:stretch>
        </p:blipFill>
        <p:spPr bwMode="auto">
          <a:xfrm>
            <a:off x="6705600" y="4038600"/>
            <a:ext cx="2273840" cy="24987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a:t>
            </a:r>
            <a:endParaRPr lang="en-US" dirty="0"/>
          </a:p>
        </p:txBody>
      </p:sp>
      <p:sp>
        <p:nvSpPr>
          <p:cNvPr id="3" name="Content Placeholder 2"/>
          <p:cNvSpPr>
            <a:spLocks noGrp="1"/>
          </p:cNvSpPr>
          <p:nvPr>
            <p:ph idx="1"/>
          </p:nvPr>
        </p:nvSpPr>
        <p:spPr>
          <a:xfrm>
            <a:off x="914400" y="1295400"/>
            <a:ext cx="7239000" cy="2286000"/>
          </a:xfrm>
        </p:spPr>
        <p:txBody>
          <a:bodyPr>
            <a:normAutofit/>
          </a:bodyPr>
          <a:lstStyle/>
          <a:p>
            <a:r>
              <a:rPr lang="en-US" dirty="0" smtClean="0"/>
              <a:t>The message, or “</a:t>
            </a:r>
            <a:r>
              <a:rPr lang="en-US" dirty="0" smtClean="0">
                <a:solidFill>
                  <a:srgbClr val="FF0000"/>
                </a:solidFill>
              </a:rPr>
              <a:t>main idea</a:t>
            </a:r>
            <a:r>
              <a:rPr lang="en-US" dirty="0" smtClean="0"/>
              <a:t>,” of the writing.</a:t>
            </a:r>
          </a:p>
          <a:p>
            <a:r>
              <a:rPr lang="en-US" dirty="0" smtClean="0"/>
              <a:t>The theme of a piece of fiction is its view about life and how people behave</a:t>
            </a:r>
            <a:r>
              <a:rPr lang="en-US" dirty="0" smtClean="0"/>
              <a:t>.</a:t>
            </a:r>
            <a:endParaRPr lang="en-US" dirty="0" smtClean="0"/>
          </a:p>
        </p:txBody>
      </p:sp>
      <p:sp>
        <p:nvSpPr>
          <p:cNvPr id="4" name="Rectangle 3"/>
          <p:cNvSpPr/>
          <p:nvPr/>
        </p:nvSpPr>
        <p:spPr>
          <a:xfrm>
            <a:off x="990600" y="3886200"/>
            <a:ext cx="4800600" cy="2677656"/>
          </a:xfrm>
          <a:prstGeom prst="rect">
            <a:avLst/>
          </a:prstGeom>
        </p:spPr>
        <p:txBody>
          <a:bodyPr wrap="square">
            <a:spAutoFit/>
          </a:bodyPr>
          <a:lstStyle/>
          <a:p>
            <a:r>
              <a:rPr lang="en-US" sz="2400" dirty="0" smtClean="0"/>
              <a:t>Examples:</a:t>
            </a:r>
          </a:p>
          <a:p>
            <a:r>
              <a:rPr lang="en-US" sz="2400" dirty="0" smtClean="0"/>
              <a:t>- In </a:t>
            </a:r>
            <a:r>
              <a:rPr lang="en-US" sz="2400" u="sng" dirty="0" smtClean="0"/>
              <a:t>The Three Little Pigs</a:t>
            </a:r>
            <a:r>
              <a:rPr lang="en-US" sz="2400" i="1" dirty="0" smtClean="0"/>
              <a:t>, </a:t>
            </a:r>
            <a:r>
              <a:rPr lang="en-US" sz="2400" dirty="0" smtClean="0"/>
              <a:t>the theme could be </a:t>
            </a:r>
            <a:r>
              <a:rPr lang="en-US" sz="2400" i="1" dirty="0" smtClean="0">
                <a:solidFill>
                  <a:schemeClr val="accent1"/>
                </a:solidFill>
              </a:rPr>
              <a:t>how to build a good house</a:t>
            </a:r>
            <a:r>
              <a:rPr lang="en-US" sz="2400" dirty="0" smtClean="0"/>
              <a:t> or </a:t>
            </a:r>
            <a:r>
              <a:rPr lang="en-US" sz="2400" i="1" dirty="0" smtClean="0">
                <a:solidFill>
                  <a:schemeClr val="accent1"/>
                </a:solidFill>
              </a:rPr>
              <a:t>how to protect yourself from predators</a:t>
            </a:r>
            <a:r>
              <a:rPr lang="en-US" sz="2400" i="1" dirty="0" smtClean="0"/>
              <a:t>.</a:t>
            </a:r>
            <a:endParaRPr lang="en-US" sz="2400" dirty="0" smtClean="0"/>
          </a:p>
          <a:p>
            <a:r>
              <a:rPr lang="en-US" sz="2400" dirty="0" smtClean="0"/>
              <a:t>- In </a:t>
            </a:r>
            <a:r>
              <a:rPr lang="en-US" sz="2400" u="sng" dirty="0" smtClean="0"/>
              <a:t>The Outsiders</a:t>
            </a:r>
            <a:r>
              <a:rPr lang="en-US" sz="2400" dirty="0" smtClean="0"/>
              <a:t>, the theme could be </a:t>
            </a:r>
            <a:r>
              <a:rPr lang="en-US" sz="2400" i="1" dirty="0" smtClean="0">
                <a:solidFill>
                  <a:schemeClr val="accent1"/>
                </a:solidFill>
              </a:rPr>
              <a:t>friendship</a:t>
            </a:r>
            <a:r>
              <a:rPr lang="en-US" sz="2400" dirty="0" smtClean="0"/>
              <a:t> or </a:t>
            </a:r>
            <a:r>
              <a:rPr lang="en-US" sz="2400" i="1" dirty="0" smtClean="0">
                <a:solidFill>
                  <a:schemeClr val="accent1"/>
                </a:solidFill>
              </a:rPr>
              <a:t>never-ending violence between social classes</a:t>
            </a:r>
            <a:r>
              <a:rPr lang="en-US" sz="2400" i="1" dirty="0" smtClean="0"/>
              <a:t>.</a:t>
            </a:r>
            <a:endParaRPr lang="en-US" sz="2400" dirty="0"/>
          </a:p>
        </p:txBody>
      </p:sp>
      <p:pic>
        <p:nvPicPr>
          <p:cNvPr id="16386" name="Picture 2" descr="http://math-www.uni-paderborn.de/~odenbach/pics/pigs/pig2.jpg"/>
          <p:cNvPicPr>
            <a:picLocks noChangeAspect="1" noChangeArrowheads="1"/>
          </p:cNvPicPr>
          <p:nvPr/>
        </p:nvPicPr>
        <p:blipFill>
          <a:blip r:embed="rId2" cstate="print"/>
          <a:srcRect/>
          <a:stretch>
            <a:fillRect/>
          </a:stretch>
        </p:blipFill>
        <p:spPr bwMode="auto">
          <a:xfrm>
            <a:off x="6400800" y="3366655"/>
            <a:ext cx="2286000" cy="349134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Tone</a:t>
            </a:r>
            <a:endParaRPr lang="en-US" dirty="0"/>
          </a:p>
        </p:txBody>
      </p:sp>
      <p:sp>
        <p:nvSpPr>
          <p:cNvPr id="3" name="Content Placeholder 2"/>
          <p:cNvSpPr>
            <a:spLocks noGrp="1"/>
          </p:cNvSpPr>
          <p:nvPr>
            <p:ph idx="1"/>
          </p:nvPr>
        </p:nvSpPr>
        <p:spPr>
          <a:xfrm>
            <a:off x="1435608" y="1447800"/>
            <a:ext cx="7498080" cy="3810000"/>
          </a:xfrm>
        </p:spPr>
        <p:txBody>
          <a:bodyPr>
            <a:normAutofit/>
          </a:bodyPr>
          <a:lstStyle/>
          <a:p>
            <a:r>
              <a:rPr lang="en-US" dirty="0" smtClean="0">
                <a:solidFill>
                  <a:srgbClr val="FF0000"/>
                </a:solidFill>
              </a:rPr>
              <a:t>The writer’s attitude </a:t>
            </a:r>
            <a:r>
              <a:rPr lang="en-US" dirty="0" smtClean="0"/>
              <a:t>towards the subject or theme.</a:t>
            </a:r>
          </a:p>
          <a:p>
            <a:r>
              <a:rPr lang="en-US" dirty="0" smtClean="0"/>
              <a:t>Use adjective to describe tone</a:t>
            </a:r>
            <a:r>
              <a:rPr lang="en-US" dirty="0" smtClean="0"/>
              <a:t>.</a:t>
            </a:r>
          </a:p>
          <a:p>
            <a:r>
              <a:rPr lang="en-US" dirty="0" smtClean="0"/>
              <a:t>Tone may be formal, informal, intimate, solemn, somber, playful, serious, ironic, condescending, </a:t>
            </a:r>
            <a:r>
              <a:rPr lang="en-US" dirty="0" smtClean="0"/>
              <a:t>etc.</a:t>
            </a:r>
          </a:p>
        </p:txBody>
      </p:sp>
      <p:sp>
        <p:nvSpPr>
          <p:cNvPr id="6" name="Rectangle 5"/>
          <p:cNvSpPr/>
          <p:nvPr/>
        </p:nvSpPr>
        <p:spPr>
          <a:xfrm>
            <a:off x="1225176" y="5105400"/>
            <a:ext cx="2593980" cy="923330"/>
          </a:xfrm>
          <a:prstGeom prst="rect">
            <a:avLst/>
          </a:prstGeom>
          <a:noFill/>
        </p:spPr>
        <p:txBody>
          <a:bodyPr wrap="non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Serious</a:t>
            </a: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7" name="Rectangle 6"/>
          <p:cNvSpPr/>
          <p:nvPr/>
        </p:nvSpPr>
        <p:spPr>
          <a:xfrm>
            <a:off x="5257800" y="5934670"/>
            <a:ext cx="3622338"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Playful!</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4648200" y="4724400"/>
            <a:ext cx="2585965"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Critical</a:t>
            </a:r>
            <a:endParaRPr 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Tone</a:t>
            </a:r>
            <a:endParaRPr lang="en-US" dirty="0"/>
          </a:p>
        </p:txBody>
      </p:sp>
      <p:sp>
        <p:nvSpPr>
          <p:cNvPr id="4" name="Rectangle 3"/>
          <p:cNvSpPr/>
          <p:nvPr/>
        </p:nvSpPr>
        <p:spPr>
          <a:xfrm>
            <a:off x="1524000" y="1219200"/>
            <a:ext cx="6553200" cy="4524315"/>
          </a:xfrm>
          <a:prstGeom prst="rect">
            <a:avLst/>
          </a:prstGeom>
        </p:spPr>
        <p:txBody>
          <a:bodyPr wrap="square">
            <a:spAutoFit/>
          </a:bodyPr>
          <a:lstStyle/>
          <a:p>
            <a:r>
              <a:rPr lang="en-US" sz="2400" dirty="0" smtClean="0"/>
              <a:t>Example from </a:t>
            </a:r>
            <a:r>
              <a:rPr lang="en-US" sz="2400" u="sng" dirty="0" smtClean="0"/>
              <a:t>The Outsiders</a:t>
            </a:r>
            <a:r>
              <a:rPr lang="en-US" sz="2400" dirty="0" smtClean="0"/>
              <a:t>:</a:t>
            </a:r>
          </a:p>
          <a:p>
            <a:endParaRPr lang="en-US" sz="2400" dirty="0" smtClean="0"/>
          </a:p>
          <a:p>
            <a:r>
              <a:rPr lang="en-US" sz="2400" dirty="0" smtClean="0"/>
              <a:t>Randy: You </a:t>
            </a:r>
            <a:r>
              <a:rPr lang="en-US" sz="2400" dirty="0" smtClean="0"/>
              <a:t>can't win. You know that, don't you? It doesn't matter if you whip us, you'll still be where you were before, at the bottom. And we'll still be the lucky ones at the top with all the breaks. It doesn't matter. Greasers will still be Greasers and </a:t>
            </a:r>
            <a:r>
              <a:rPr lang="en-US" sz="2400" dirty="0" err="1" smtClean="0"/>
              <a:t>Socs</a:t>
            </a:r>
            <a:r>
              <a:rPr lang="en-US" sz="2400" dirty="0" smtClean="0"/>
              <a:t> will still be </a:t>
            </a:r>
            <a:r>
              <a:rPr lang="en-US" sz="2400" dirty="0" err="1" smtClean="0"/>
              <a:t>Socs</a:t>
            </a:r>
            <a:r>
              <a:rPr lang="en-US" sz="2400" dirty="0" smtClean="0"/>
              <a:t>.</a:t>
            </a:r>
          </a:p>
          <a:p>
            <a:endParaRPr lang="en-US" sz="2400" dirty="0" smtClean="0"/>
          </a:p>
          <a:p>
            <a:r>
              <a:rPr lang="en-US" sz="2400" dirty="0" smtClean="0"/>
              <a:t>The </a:t>
            </a:r>
            <a:r>
              <a:rPr lang="en-US" sz="2400" dirty="0" smtClean="0">
                <a:solidFill>
                  <a:srgbClr val="FF0000"/>
                </a:solidFill>
              </a:rPr>
              <a:t>tone </a:t>
            </a:r>
            <a:r>
              <a:rPr lang="en-US" sz="2400" dirty="0" smtClean="0"/>
              <a:t>is serious, desperate, bitter…</a:t>
            </a:r>
          </a:p>
          <a:p>
            <a:endParaRPr lang="en-US" sz="2400" dirty="0" smtClean="0"/>
          </a:p>
          <a:p>
            <a:endParaRPr lang="en-US" sz="2400" dirty="0"/>
          </a:p>
        </p:txBody>
      </p:sp>
      <p:pic>
        <p:nvPicPr>
          <p:cNvPr id="17410" name="Picture 2" descr="http://4.bp.blogspot.com/_PBrZHwohdcA/Ssp1mQVqzaI/AAAAAAAACuY/wTonD5AFd-w/s400/conversation.jpg"/>
          <p:cNvPicPr>
            <a:picLocks noChangeAspect="1" noChangeArrowheads="1"/>
          </p:cNvPicPr>
          <p:nvPr/>
        </p:nvPicPr>
        <p:blipFill>
          <a:blip r:embed="rId2" cstate="print"/>
          <a:srcRect/>
          <a:stretch>
            <a:fillRect/>
          </a:stretch>
        </p:blipFill>
        <p:spPr bwMode="auto">
          <a:xfrm>
            <a:off x="2971800" y="4933950"/>
            <a:ext cx="3810000" cy="19240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 Sentence</a:t>
            </a:r>
            <a:endParaRPr lang="en-US" dirty="0"/>
          </a:p>
        </p:txBody>
      </p:sp>
      <p:sp>
        <p:nvSpPr>
          <p:cNvPr id="3" name="Content Placeholder 2"/>
          <p:cNvSpPr>
            <a:spLocks noGrp="1"/>
          </p:cNvSpPr>
          <p:nvPr>
            <p:ph idx="1"/>
          </p:nvPr>
        </p:nvSpPr>
        <p:spPr/>
        <p:txBody>
          <a:bodyPr/>
          <a:lstStyle/>
          <a:p>
            <a:r>
              <a:rPr lang="en-US" dirty="0" smtClean="0"/>
              <a:t>A sentence that states the main idea of a paragraph.</a:t>
            </a:r>
          </a:p>
          <a:p>
            <a:r>
              <a:rPr lang="en-US" dirty="0" smtClean="0"/>
              <a:t>Commonly the first sentence of a paragraph.</a:t>
            </a:r>
            <a:endParaRPr lang="en-US" dirty="0"/>
          </a:p>
        </p:txBody>
      </p:sp>
      <p:sp>
        <p:nvSpPr>
          <p:cNvPr id="4" name="Rectangle 3"/>
          <p:cNvSpPr/>
          <p:nvPr/>
        </p:nvSpPr>
        <p:spPr>
          <a:xfrm>
            <a:off x="1066800" y="3657600"/>
            <a:ext cx="4267200" cy="2800767"/>
          </a:xfrm>
          <a:prstGeom prst="rect">
            <a:avLst/>
          </a:prstGeom>
        </p:spPr>
        <p:txBody>
          <a:bodyPr wrap="square">
            <a:spAutoFit/>
          </a:bodyPr>
          <a:lstStyle/>
          <a:p>
            <a:r>
              <a:rPr lang="en-US" sz="2200" dirty="0" smtClean="0"/>
              <a:t>Example:</a:t>
            </a:r>
          </a:p>
          <a:p>
            <a:endParaRPr lang="en-US" sz="2200" dirty="0" smtClean="0"/>
          </a:p>
          <a:p>
            <a:r>
              <a:rPr lang="en-US" sz="2200" dirty="0" smtClean="0"/>
              <a:t>- </a:t>
            </a:r>
            <a:r>
              <a:rPr lang="en-US" sz="2200" dirty="0" smtClean="0">
                <a:solidFill>
                  <a:srgbClr val="FF0000"/>
                </a:solidFill>
              </a:rPr>
              <a:t>Dogs do not always have fur</a:t>
            </a:r>
            <a:r>
              <a:rPr lang="en-US" sz="2200" dirty="0" smtClean="0"/>
              <a:t>. According to </a:t>
            </a:r>
            <a:r>
              <a:rPr lang="en-US" sz="2200" u="sng" dirty="0" smtClean="0"/>
              <a:t>Dog Daily Magazine</a:t>
            </a:r>
            <a:r>
              <a:rPr lang="en-US" sz="2200" dirty="0" smtClean="0"/>
              <a:t>, there are many breeds of dog that do not have fur. For example, </a:t>
            </a:r>
            <a:r>
              <a:rPr lang="en-US" sz="2200" dirty="0" smtClean="0"/>
              <a:t>the American Hairless Terrier </a:t>
            </a:r>
            <a:r>
              <a:rPr lang="en-US" sz="2200" dirty="0" smtClean="0"/>
              <a:t>is a common small dog with no fur…</a:t>
            </a:r>
            <a:endParaRPr lang="en-US" sz="2200" dirty="0"/>
          </a:p>
        </p:txBody>
      </p:sp>
      <p:pic>
        <p:nvPicPr>
          <p:cNvPr id="19458" name="Picture 2" descr="http://www.dogbreedinfo.com/images17/AmericanHairlessTerrierHorizonAHTs.JPG"/>
          <p:cNvPicPr>
            <a:picLocks noChangeAspect="1" noChangeArrowheads="1"/>
          </p:cNvPicPr>
          <p:nvPr/>
        </p:nvPicPr>
        <p:blipFill>
          <a:blip r:embed="rId2" cstate="print"/>
          <a:srcRect/>
          <a:stretch>
            <a:fillRect/>
          </a:stretch>
        </p:blipFill>
        <p:spPr bwMode="auto">
          <a:xfrm>
            <a:off x="5410200" y="3276600"/>
            <a:ext cx="3333750" cy="322897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Understatement</a:t>
            </a:r>
            <a:endParaRPr lang="en-US" dirty="0"/>
          </a:p>
        </p:txBody>
      </p:sp>
      <p:sp>
        <p:nvSpPr>
          <p:cNvPr id="3" name="Content Placeholder 2"/>
          <p:cNvSpPr>
            <a:spLocks noGrp="1"/>
          </p:cNvSpPr>
          <p:nvPr>
            <p:ph idx="1"/>
          </p:nvPr>
        </p:nvSpPr>
        <p:spPr>
          <a:xfrm>
            <a:off x="990600" y="1295400"/>
            <a:ext cx="7498080" cy="2971800"/>
          </a:xfrm>
        </p:spPr>
        <p:txBody>
          <a:bodyPr/>
          <a:lstStyle/>
          <a:p>
            <a:r>
              <a:rPr lang="en-US" dirty="0" smtClean="0"/>
              <a:t>A </a:t>
            </a:r>
            <a:r>
              <a:rPr lang="en-US" i="1" dirty="0" smtClean="0"/>
              <a:t>type</a:t>
            </a:r>
            <a:r>
              <a:rPr lang="en-US" dirty="0" smtClean="0"/>
              <a:t> of irony.</a:t>
            </a:r>
          </a:p>
          <a:p>
            <a:r>
              <a:rPr lang="en-US" dirty="0" smtClean="0"/>
              <a:t>Something is made to seem less than it really is.</a:t>
            </a:r>
          </a:p>
          <a:p>
            <a:r>
              <a:rPr lang="en-US" dirty="0" smtClean="0"/>
              <a:t>For example, less important, less special, less serious.</a:t>
            </a:r>
            <a:endParaRPr lang="en-US" dirty="0" smtClean="0"/>
          </a:p>
        </p:txBody>
      </p:sp>
      <p:sp>
        <p:nvSpPr>
          <p:cNvPr id="4" name="Rectangle 3"/>
          <p:cNvSpPr/>
          <p:nvPr/>
        </p:nvSpPr>
        <p:spPr>
          <a:xfrm>
            <a:off x="990600" y="4114800"/>
            <a:ext cx="5486400" cy="2800767"/>
          </a:xfrm>
          <a:prstGeom prst="rect">
            <a:avLst/>
          </a:prstGeom>
        </p:spPr>
        <p:txBody>
          <a:bodyPr wrap="square">
            <a:spAutoFit/>
          </a:bodyPr>
          <a:lstStyle/>
          <a:p>
            <a:r>
              <a:rPr lang="en-US" sz="2200" b="1" dirty="0" smtClean="0"/>
              <a:t>Example:</a:t>
            </a:r>
            <a:endParaRPr lang="en-US" sz="2200" b="1" dirty="0" smtClean="0"/>
          </a:p>
          <a:p>
            <a:r>
              <a:rPr lang="en-US" sz="2200" dirty="0" smtClean="0"/>
              <a:t>The neighborhood is flooded:</a:t>
            </a:r>
          </a:p>
          <a:p>
            <a:r>
              <a:rPr lang="en-US" sz="2200" dirty="0" smtClean="0"/>
              <a:t>“Hm. Seems we’re having a little rain here in Kuna.</a:t>
            </a:r>
          </a:p>
          <a:p>
            <a:endParaRPr lang="en-US" sz="2200" dirty="0" smtClean="0"/>
          </a:p>
          <a:p>
            <a:r>
              <a:rPr lang="en-US" sz="2200" dirty="0" smtClean="0"/>
              <a:t>The Broncos have an outstanding record in football:</a:t>
            </a:r>
          </a:p>
          <a:p>
            <a:r>
              <a:rPr lang="en-US" sz="2200" dirty="0" smtClean="0"/>
              <a:t>Coach Pete: “Yeah, we’ve won a few games.”</a:t>
            </a:r>
            <a:endParaRPr lang="en-US" sz="2200" dirty="0"/>
          </a:p>
        </p:txBody>
      </p:sp>
      <p:pic>
        <p:nvPicPr>
          <p:cNvPr id="20482" name="Picture 2" descr="http://taravrussell.files.wordpress.com/2010/10/coach-pete.jpg?w=594&amp;h=430"/>
          <p:cNvPicPr>
            <a:picLocks noChangeAspect="1" noChangeArrowheads="1"/>
          </p:cNvPicPr>
          <p:nvPr/>
        </p:nvPicPr>
        <p:blipFill>
          <a:blip r:embed="rId2" cstate="print"/>
          <a:srcRect/>
          <a:stretch>
            <a:fillRect/>
          </a:stretch>
        </p:blipFill>
        <p:spPr bwMode="auto">
          <a:xfrm>
            <a:off x="6091392" y="3962400"/>
            <a:ext cx="3052608" cy="2209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Verbal Irony</a:t>
            </a:r>
            <a:endParaRPr lang="en-US" dirty="0"/>
          </a:p>
        </p:txBody>
      </p:sp>
      <p:sp>
        <p:nvSpPr>
          <p:cNvPr id="3" name="Content Placeholder 2"/>
          <p:cNvSpPr>
            <a:spLocks noGrp="1"/>
          </p:cNvSpPr>
          <p:nvPr>
            <p:ph idx="1"/>
          </p:nvPr>
        </p:nvSpPr>
        <p:spPr>
          <a:xfrm>
            <a:off x="1371600" y="1752600"/>
            <a:ext cx="7498080" cy="2514600"/>
          </a:xfrm>
        </p:spPr>
        <p:txBody>
          <a:bodyPr/>
          <a:lstStyle/>
          <a:p>
            <a:r>
              <a:rPr lang="en-US" dirty="0" smtClean="0"/>
              <a:t>A </a:t>
            </a:r>
            <a:r>
              <a:rPr lang="en-US" i="1" dirty="0" smtClean="0"/>
              <a:t>type </a:t>
            </a:r>
            <a:r>
              <a:rPr lang="en-US" dirty="0" smtClean="0"/>
              <a:t>of irony</a:t>
            </a:r>
          </a:p>
          <a:p>
            <a:r>
              <a:rPr lang="en-US" dirty="0" smtClean="0"/>
              <a:t>The character says one thing, but means something different.</a:t>
            </a:r>
          </a:p>
          <a:p>
            <a:r>
              <a:rPr lang="en-US" dirty="0" smtClean="0"/>
              <a:t>Think </a:t>
            </a:r>
            <a:r>
              <a:rPr lang="en-US" i="1" dirty="0" smtClean="0">
                <a:solidFill>
                  <a:srgbClr val="FF0000"/>
                </a:solidFill>
              </a:rPr>
              <a:t>sarcasm</a:t>
            </a:r>
            <a:endParaRPr lang="en-US" dirty="0">
              <a:solidFill>
                <a:srgbClr val="FF0000"/>
              </a:solidFill>
            </a:endParaRPr>
          </a:p>
        </p:txBody>
      </p:sp>
      <p:sp>
        <p:nvSpPr>
          <p:cNvPr id="4" name="Rectangle 3"/>
          <p:cNvSpPr/>
          <p:nvPr/>
        </p:nvSpPr>
        <p:spPr>
          <a:xfrm>
            <a:off x="990601" y="3886200"/>
            <a:ext cx="4952999" cy="2585323"/>
          </a:xfrm>
          <a:prstGeom prst="rect">
            <a:avLst/>
          </a:prstGeom>
        </p:spPr>
        <p:txBody>
          <a:bodyPr wrap="square">
            <a:spAutoFit/>
          </a:bodyPr>
          <a:lstStyle/>
          <a:p>
            <a:r>
              <a:rPr lang="en-US" b="1" dirty="0" smtClean="0"/>
              <a:t>Examples</a:t>
            </a:r>
          </a:p>
          <a:p>
            <a:endParaRPr lang="en-US" b="1" dirty="0" smtClean="0"/>
          </a:p>
          <a:p>
            <a:r>
              <a:rPr lang="en-US" dirty="0" smtClean="0"/>
              <a:t>Mom is holding her son’s clean laundry:</a:t>
            </a:r>
          </a:p>
          <a:p>
            <a:endParaRPr lang="en-US" dirty="0" smtClean="0"/>
          </a:p>
          <a:p>
            <a:r>
              <a:rPr lang="en-US" dirty="0" smtClean="0"/>
              <a:t>“Your humble servant has arrived with your laundry.”</a:t>
            </a:r>
          </a:p>
          <a:p>
            <a:endParaRPr lang="en-US" dirty="0" smtClean="0"/>
          </a:p>
          <a:p>
            <a:r>
              <a:rPr lang="en-US" dirty="0" smtClean="0"/>
              <a:t>“Oh, great. Thanks. I just </a:t>
            </a:r>
            <a:r>
              <a:rPr lang="en-US" i="1" dirty="0" smtClean="0"/>
              <a:t>love</a:t>
            </a:r>
            <a:r>
              <a:rPr lang="en-US" dirty="0" smtClean="0"/>
              <a:t> it when you come in my room without knocking.”</a:t>
            </a:r>
          </a:p>
        </p:txBody>
      </p:sp>
      <p:pic>
        <p:nvPicPr>
          <p:cNvPr id="21506" name="Picture 2" descr="http://www.laundryonthego.com/files/QuickSiteImages/laundryLady.jpg"/>
          <p:cNvPicPr>
            <a:picLocks noChangeAspect="1" noChangeArrowheads="1"/>
          </p:cNvPicPr>
          <p:nvPr/>
        </p:nvPicPr>
        <p:blipFill>
          <a:blip r:embed="rId2" cstate="print"/>
          <a:srcRect/>
          <a:stretch>
            <a:fillRect/>
          </a:stretch>
        </p:blipFill>
        <p:spPr bwMode="auto">
          <a:xfrm>
            <a:off x="6324600" y="228600"/>
            <a:ext cx="2297029" cy="2209800"/>
          </a:xfrm>
          <a:prstGeom prst="rect">
            <a:avLst/>
          </a:prstGeom>
          <a:noFill/>
        </p:spPr>
      </p:pic>
      <p:pic>
        <p:nvPicPr>
          <p:cNvPr id="21508" name="Picture 4" descr="http://www.impactlab.com/wp-content/uploads/2009/12/video-game.jpg"/>
          <p:cNvPicPr>
            <a:picLocks noChangeAspect="1" noChangeArrowheads="1"/>
          </p:cNvPicPr>
          <p:nvPr/>
        </p:nvPicPr>
        <p:blipFill>
          <a:blip r:embed="rId3" cstate="print"/>
          <a:srcRect/>
          <a:stretch>
            <a:fillRect/>
          </a:stretch>
        </p:blipFill>
        <p:spPr bwMode="auto">
          <a:xfrm>
            <a:off x="6553200" y="3200400"/>
            <a:ext cx="1939844" cy="283767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496</TotalTime>
  <Words>469</Words>
  <Application>Microsoft Office PowerPoint</Application>
  <PresentationFormat>On-screen Show (4:3)</PresentationFormat>
  <Paragraphs>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Week Four</vt:lpstr>
      <vt:lpstr>Simile</vt:lpstr>
      <vt:lpstr>Subject</vt:lpstr>
      <vt:lpstr>Theme</vt:lpstr>
      <vt:lpstr>Tone</vt:lpstr>
      <vt:lpstr>Tone</vt:lpstr>
      <vt:lpstr>Topic Sentence</vt:lpstr>
      <vt:lpstr>Understatement</vt:lpstr>
      <vt:lpstr>Verbal Irony</vt:lpstr>
    </vt:vector>
  </TitlesOfParts>
  <Company>Kuna Joint School District No. 3</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Three</dc:title>
  <dc:creator>Kuna School District</dc:creator>
  <cp:lastModifiedBy>Kuna School District</cp:lastModifiedBy>
  <cp:revision>23</cp:revision>
  <dcterms:created xsi:type="dcterms:W3CDTF">2011-02-08T15:08:05Z</dcterms:created>
  <dcterms:modified xsi:type="dcterms:W3CDTF">2011-02-15T16:17:27Z</dcterms:modified>
</cp:coreProperties>
</file>